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310" r:id="rId2"/>
    <p:sldId id="280" r:id="rId3"/>
    <p:sldId id="298" r:id="rId4"/>
    <p:sldId id="281" r:id="rId5"/>
    <p:sldId id="297" r:id="rId6"/>
    <p:sldId id="299" r:id="rId7"/>
    <p:sldId id="25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7" r:id="rId16"/>
    <p:sldId id="309" r:id="rId17"/>
    <p:sldId id="308" r:id="rId18"/>
    <p:sldId id="311" r:id="rId1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FF"/>
    <a:srgbClr val="6600FF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59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1FB0ADB-877A-4A5D-8EA6-534324AB8707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B7E9375-2EDF-4741-ACF8-040C6A428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7160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B7E9375-2EDF-4741-ACF8-040C6A4280A2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5892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733599-73A6-4DD5-AF80-895DC2FCE6ED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75DA5F-A4ED-4558-BAD8-4B2E05DD2C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8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8A566-F0B1-4BF4-A900-CE4A99229A1D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DDED3E-C8B4-442D-8F6E-9AC6A1AB9D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485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E2D9D-23B1-4D3D-8BC7-F3FAC8255814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085B44-D79C-465D-95E5-444F2245A4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719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55DB4-17CF-4C1A-BACC-114035F393A8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07A3A3-610D-4658-B72B-1AED3D0FDF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592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785A2A-BA17-4C49-A328-88CF75701ADC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3E792-A1F4-4EB0-A735-6150DACC72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307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D9B336-9AFD-4716-B9C4-11960B89A2B6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3902AA-29F5-4783-917B-FCC3088EA1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9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8FAC0-A917-4DD3-844C-A1A167410977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364D8C-0A0C-4C60-87A5-621244EA08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337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2B44D-294B-48CB-8BA4-0F69E53579D7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1C58E-80F9-4FE6-852E-593A605ABC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693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651165-8EC9-4795-9D92-6FA783E387C2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3CA211-1035-4D85-914B-D59FAB4BB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01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AD742-8746-4098-BA36-355C25C92708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82819-8792-48F5-B930-81A32FC38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7633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58D539-2892-49AA-97B5-2A6FB6862DB2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EAB437-1943-491E-BA08-6EEAABABF6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7155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C9B13B6-3912-4CF5-9624-8AB1C3CA9079}" type="datetimeFigureOut">
              <a:rPr lang="en-US"/>
              <a:pPr>
                <a:defRPr/>
              </a:pPr>
              <a:t>8/29/2021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6E919DA-CEB1-4FDC-B9AA-D0735A08B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2.bin"/><Relationship Id="rId10" Type="http://schemas.openxmlformats.org/officeDocument/2006/relationships/oleObject" Target="../embeddings/oleObject15.bin"/><Relationship Id="rId4" Type="http://schemas.openxmlformats.org/officeDocument/2006/relationships/image" Target="../media/image20.wmf"/><Relationship Id="rId9" Type="http://schemas.openxmlformats.org/officeDocument/2006/relationships/image" Target="../media/image22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1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.bin"/><Relationship Id="rId3" Type="http://schemas.openxmlformats.org/officeDocument/2006/relationships/image" Target="../media/image9.png"/><Relationship Id="rId7" Type="http://schemas.openxmlformats.org/officeDocument/2006/relationships/image" Target="../media/image11.wm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3.bin"/><Relationship Id="rId11" Type="http://schemas.openxmlformats.org/officeDocument/2006/relationships/image" Target="../media/image13.wmf"/><Relationship Id="rId5" Type="http://schemas.openxmlformats.org/officeDocument/2006/relationships/image" Target="../media/image10.wmf"/><Relationship Id="rId10" Type="http://schemas.openxmlformats.org/officeDocument/2006/relationships/oleObject" Target="../embeddings/oleObject5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image" Target="../media/image19.wmf"/><Relationship Id="rId3" Type="http://schemas.openxmlformats.org/officeDocument/2006/relationships/image" Target="../media/image14.gif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0.bin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7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6.bin"/><Relationship Id="rId9" Type="http://schemas.openxmlformats.org/officeDocument/2006/relationships/image" Target="../media/image17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7662E-059A-4EC3-8529-113827EF5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54162"/>
          </a:xfrm>
        </p:spPr>
        <p:txBody>
          <a:bodyPr/>
          <a:lstStyle/>
          <a:p>
            <a:pPr marL="0" indent="0">
              <a:buNone/>
            </a:pPr>
            <a:r>
              <a:rPr lang="en-US" sz="3200"/>
              <a:t>NỘI DUNG GHI BÀI</a:t>
            </a:r>
            <a:br>
              <a:rPr lang="en-US" sz="3200"/>
            </a:br>
            <a:r>
              <a:rPr lang="en-US" sz="3200" b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Lithos" pitchFamily="2" charset="0"/>
              </a:rPr>
              <a:t>Chöông I : </a:t>
            </a:r>
            <a:r>
              <a:rPr lang="en-US" sz="3200" b="1" kern="10">
                <a:solidFill>
                  <a:srgbClr val="0000CC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  <a:t>SỐ TỰ NHIÊN</a:t>
            </a:r>
            <a:br>
              <a:rPr lang="en-US" sz="3200" b="1" kern="10">
                <a:solidFill>
                  <a:srgbClr val="FF3399"/>
                </a:solidFill>
                <a:effectLst>
                  <a:outerShdw dist="35921" dir="2700000" algn="ctr" rotWithShape="0">
                    <a:srgbClr val="808080">
                      <a:alpha val="79999"/>
                    </a:srgbClr>
                  </a:outerShdw>
                </a:effectLst>
                <a:latin typeface="Tahoma"/>
                <a:ea typeface="Tahoma"/>
                <a:cs typeface="Tahoma"/>
              </a:rPr>
            </a:br>
            <a:r>
              <a:rPr lang="en-US" sz="3200" b="1" i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Tập hợp. Phần tử của tập hợp.</a:t>
            </a:r>
            <a:br>
              <a:rPr lang="en-US" sz="3200" b="1" i="1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7D29F3-7624-4762-97C5-920023DE38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76400"/>
            <a:ext cx="4114800" cy="5181600"/>
          </a:xfrm>
        </p:spPr>
        <p:txBody>
          <a:bodyPr/>
          <a:lstStyle/>
          <a:p>
            <a:pPr marL="514350" indent="-514350" algn="just">
              <a:buAutoNum type="arabicParenR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Làm quen với tập hợp.</a:t>
            </a:r>
          </a:p>
          <a:p>
            <a:pPr marL="0" indent="0" algn="just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Các đồ vật trên bàn tạo thành một tập hợp. Mỗi đồ vật trên bàn được gọi là một phần tử.</a:t>
            </a:r>
          </a:p>
          <a:p>
            <a:pPr marL="0" indent="0" algn="just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2) Các kí hiệu.</a:t>
            </a:r>
          </a:p>
          <a:p>
            <a:pPr marL="0" indent="0" algn="just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Người ta dung các chữ cái in hoa A, B, C ... để kí hiệu tập hợp, các chữ cái in thường a, b, c … để kí hiệu phần tử của tập hợp.      Vd:  A = {1; 2; 3; 4; 5}</a:t>
            </a:r>
          </a:p>
          <a:p>
            <a:pPr marL="0" indent="0" algn="just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M = {t, o, a, n}</a:t>
            </a:r>
          </a:p>
          <a:p>
            <a:pPr marL="0" indent="0" algn="just">
              <a:buNone/>
            </a:pPr>
            <a:endParaRPr lang="en-US" b="1" i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b="1" i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200" b="1" i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3200" b="1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Lithos" pitchFamily="2" charset="0"/>
            </a:endParaRPr>
          </a:p>
          <a:p>
            <a:pPr marL="0" indent="0" algn="just">
              <a:buNone/>
            </a:pPr>
            <a:endParaRPr lang="vi-VN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164780E-BCA2-45C4-ACD6-D0F36AA7F90E}"/>
              </a:ext>
            </a:extLst>
          </p:cNvPr>
          <p:cNvSpPr txBox="1">
            <a:spLocks/>
          </p:cNvSpPr>
          <p:nvPr/>
        </p:nvSpPr>
        <p:spPr bwMode="auto">
          <a:xfrm>
            <a:off x="4724400" y="1676400"/>
            <a:ext cx="41148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3) Cách cho tập hợp.</a:t>
            </a:r>
          </a:p>
          <a:p>
            <a:pPr algn="just">
              <a:buFontTx/>
              <a:buChar char="-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Có hai cách cho một tập hợp:</a:t>
            </a:r>
          </a:p>
          <a:p>
            <a:pPr marL="514350" indent="-514350" algn="just">
              <a:buAutoNum type="alphaLcParenR"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Liệt kê các phần tử của tập hợp.</a:t>
            </a:r>
          </a:p>
          <a:p>
            <a:pPr marL="0" indent="0" algn="just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Vd: A = {1; 2; 3; 4; 5}</a:t>
            </a:r>
          </a:p>
          <a:p>
            <a:pPr marL="0" indent="0" algn="just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b) Chỉ ra tính chất đặc trưng cho các phần tử của tập hợp.</a:t>
            </a:r>
          </a:p>
          <a:p>
            <a:pPr marL="0" indent="0" algn="just">
              <a:buNone/>
            </a:pPr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Vd: A =  </a:t>
            </a:r>
          </a:p>
          <a:p>
            <a:pPr marL="0" indent="0" algn="just">
              <a:buFont typeface="Arial" charset="0"/>
              <a:buNone/>
            </a:pPr>
            <a:endParaRPr lang="en-US" b="1" i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</a:pPr>
            <a:endParaRPr lang="en-US" b="1" i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</a:pPr>
            <a:endParaRPr lang="en-US" b="1" i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Font typeface="Arial" charset="0"/>
              <a:buNone/>
            </a:pPr>
            <a:endParaRPr lang="en-US" b="1">
              <a:solidFill>
                <a:srgbClr val="6600FF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VNI-Lithos" pitchFamily="2" charset="0"/>
            </a:endParaRPr>
          </a:p>
          <a:p>
            <a:pPr marL="0" indent="0" algn="just">
              <a:buFont typeface="Arial" charset="0"/>
              <a:buNone/>
            </a:pPr>
            <a:endParaRPr lang="vi-VN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C2D6B9D3-330B-4C84-9F8C-87458C4FC86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104884"/>
              </p:ext>
            </p:extLst>
          </p:nvPr>
        </p:nvGraphicFramePr>
        <p:xfrm>
          <a:off x="5867400" y="4654551"/>
          <a:ext cx="2057400" cy="374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93760" imgH="253800" progId="Equation.DSMT4">
                  <p:embed/>
                </p:oleObj>
              </mc:Choice>
              <mc:Fallback>
                <p:oleObj name="Equation" r:id="rId2" imgW="11937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867400" y="4654551"/>
                        <a:ext cx="2057400" cy="3746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9334E0B-F501-454B-A82F-7C2BB0A1B76D}"/>
              </a:ext>
            </a:extLst>
          </p:cNvPr>
          <p:cNvCxnSpPr>
            <a:cxnSpLocks/>
          </p:cNvCxnSpPr>
          <p:nvPr/>
        </p:nvCxnSpPr>
        <p:spPr>
          <a:xfrm>
            <a:off x="4648200" y="1676400"/>
            <a:ext cx="0" cy="490696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850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>
            <a:grpSpLocks/>
          </p:cNvGrpSpPr>
          <p:nvPr/>
        </p:nvGrpSpPr>
        <p:grpSpPr bwMode="auto">
          <a:xfrm>
            <a:off x="4681538" y="5170488"/>
            <a:ext cx="1668462" cy="484187"/>
            <a:chOff x="4680744" y="5170998"/>
            <a:chExt cx="1669652" cy="482921"/>
          </a:xfrm>
        </p:grpSpPr>
        <p:sp>
          <p:nvSpPr>
            <p:cNvPr id="10276" name="TextBox 4"/>
            <p:cNvSpPr txBox="1">
              <a:spLocks noChangeArrowheads="1"/>
            </p:cNvSpPr>
            <p:nvPr/>
          </p:nvSpPr>
          <p:spPr bwMode="auto">
            <a:xfrm>
              <a:off x="4680744" y="5192254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16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277" name="Group 12"/>
            <p:cNvGrpSpPr>
              <a:grpSpLocks/>
            </p:cNvGrpSpPr>
            <p:nvPr/>
          </p:nvGrpSpPr>
          <p:grpSpPr bwMode="auto">
            <a:xfrm>
              <a:off x="5149453" y="5170998"/>
              <a:ext cx="1200943" cy="463711"/>
              <a:chOff x="5149453" y="5170998"/>
              <a:chExt cx="1200943" cy="463711"/>
            </a:xfrm>
          </p:grpSpPr>
          <p:sp>
            <p:nvSpPr>
              <p:cNvPr id="10278" name="TextBox 4"/>
              <p:cNvSpPr txBox="1">
                <a:spLocks noChangeArrowheads="1"/>
              </p:cNvSpPr>
              <p:nvPr/>
            </p:nvSpPr>
            <p:spPr bwMode="auto">
              <a:xfrm>
                <a:off x="5149453" y="5173044"/>
                <a:ext cx="484981" cy="461665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79" name="TextBox 4"/>
              <p:cNvSpPr txBox="1">
                <a:spLocks noChangeArrowheads="1"/>
              </p:cNvSpPr>
              <p:nvPr/>
            </p:nvSpPr>
            <p:spPr bwMode="auto">
              <a:xfrm>
                <a:off x="5639196" y="5170998"/>
                <a:ext cx="711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14" name="Group 13"/>
          <p:cNvGrpSpPr>
            <a:grpSpLocks/>
          </p:cNvGrpSpPr>
          <p:nvPr/>
        </p:nvGrpSpPr>
        <p:grpSpPr bwMode="auto">
          <a:xfrm>
            <a:off x="1206500" y="5176838"/>
            <a:ext cx="1822450" cy="461962"/>
            <a:chOff x="1206500" y="5177322"/>
            <a:chExt cx="1823243" cy="461665"/>
          </a:xfrm>
        </p:grpSpPr>
        <p:sp>
          <p:nvSpPr>
            <p:cNvPr id="10273" name="TextBox 4"/>
            <p:cNvSpPr txBox="1">
              <a:spLocks noChangeArrowheads="1"/>
            </p:cNvSpPr>
            <p:nvPr/>
          </p:nvSpPr>
          <p:spPr bwMode="auto">
            <a:xfrm>
              <a:off x="1206500" y="5177322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10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74" name="TextBox 4"/>
            <p:cNvSpPr txBox="1">
              <a:spLocks noChangeArrowheads="1"/>
            </p:cNvSpPr>
            <p:nvPr/>
          </p:nvSpPr>
          <p:spPr bwMode="auto">
            <a:xfrm>
              <a:off x="2318543" y="5177322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A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0275" name="TextBox 4"/>
            <p:cNvSpPr txBox="1">
              <a:spLocks noChangeArrowheads="1"/>
            </p:cNvSpPr>
            <p:nvPr/>
          </p:nvSpPr>
          <p:spPr bwMode="auto">
            <a:xfrm>
              <a:off x="1833562" y="5177322"/>
              <a:ext cx="484981" cy="461665"/>
            </a:xfrm>
            <a:prstGeom prst="rect">
              <a:avLst/>
            </a:prstGeom>
            <a:noFill/>
            <a:ln w="28575">
              <a:solidFill>
                <a:srgbClr val="0000FF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0244" name="TextBox 4"/>
          <p:cNvSpPr txBox="1">
            <a:spLocks noChangeArrowheads="1"/>
          </p:cNvSpPr>
          <p:nvPr/>
        </p:nvSpPr>
        <p:spPr bwMode="auto">
          <a:xfrm>
            <a:off x="25400" y="544513"/>
            <a:ext cx="45862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3. Cách cho tập hợp</a:t>
            </a:r>
          </a:p>
        </p:txBody>
      </p:sp>
      <p:pic>
        <p:nvPicPr>
          <p:cNvPr id="1024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9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28600" y="1133475"/>
            <a:ext cx="8904288" cy="156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thường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chất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đặc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trưng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i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4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eaLnBrk="1" hangingPunct="1">
              <a:defRPr/>
            </a:pP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254000" y="2438400"/>
            <a:ext cx="8661400" cy="830263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Cho tập hợp E gồm các số tự nhiên vừa lớn hơn 7, vừa không vượt quá 15.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228600" y="3268663"/>
            <a:ext cx="4648200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a) Viết tập hợp E theo hai cách.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7" name="TextBox 4"/>
          <p:cNvSpPr txBox="1">
            <a:spLocks noChangeArrowheads="1"/>
          </p:cNvSpPr>
          <p:nvPr/>
        </p:nvSpPr>
        <p:spPr bwMode="auto">
          <a:xfrm>
            <a:off x="2530475" y="3729038"/>
            <a:ext cx="660241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Cách 1: E = {8;9;10;11;12;13;14;15}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28" name="TextBox 4"/>
          <p:cNvSpPr txBox="1">
            <a:spLocks noChangeArrowheads="1"/>
          </p:cNvSpPr>
          <p:nvPr/>
        </p:nvSpPr>
        <p:spPr bwMode="auto">
          <a:xfrm>
            <a:off x="2493963" y="4156075"/>
            <a:ext cx="6602412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Cách 2: E = {x/x là số tự nhiên, 7 &lt; x ≤ 15}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12" name="Group 11"/>
          <p:cNvGrpSpPr>
            <a:grpSpLocks/>
          </p:cNvGrpSpPr>
          <p:nvPr/>
        </p:nvGrpSpPr>
        <p:grpSpPr bwMode="auto">
          <a:xfrm>
            <a:off x="241300" y="4576763"/>
            <a:ext cx="7874000" cy="831850"/>
            <a:chOff x="279400" y="4648200"/>
            <a:chExt cx="7874000" cy="830997"/>
          </a:xfrm>
        </p:grpSpPr>
        <p:sp>
          <p:nvSpPr>
            <p:cNvPr id="10270" name="TextBox 4"/>
            <p:cNvSpPr txBox="1">
              <a:spLocks noChangeArrowheads="1"/>
            </p:cNvSpPr>
            <p:nvPr/>
          </p:nvSpPr>
          <p:spPr bwMode="auto">
            <a:xfrm>
              <a:off x="279400" y="4648200"/>
              <a:ext cx="78740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b) Điền kí hiệu      hay     vào ô trống.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graphicFrame>
          <p:nvGraphicFramePr>
            <p:cNvPr id="10271" name="Object 6"/>
            <p:cNvGraphicFramePr>
              <a:graphicFrameLocks noChangeAspect="1"/>
            </p:cNvGraphicFramePr>
            <p:nvPr/>
          </p:nvGraphicFramePr>
          <p:xfrm>
            <a:off x="2362200" y="4741436"/>
            <a:ext cx="322263" cy="32226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26725" imgH="126725" progId="Equation.DSMT4">
                    <p:embed/>
                  </p:oleObj>
                </mc:Choice>
                <mc:Fallback>
                  <p:oleObj name="Equation" r:id="rId3" imgW="126725" imgH="126725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62200" y="4741436"/>
                          <a:ext cx="322263" cy="32226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0272" name="Object 7"/>
            <p:cNvGraphicFramePr>
              <a:graphicFrameLocks noChangeAspect="1"/>
            </p:cNvGraphicFramePr>
            <p:nvPr/>
          </p:nvGraphicFramePr>
          <p:xfrm>
            <a:off x="3276600" y="4676348"/>
            <a:ext cx="322262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5" imgW="126835" imgH="152202" progId="Equation.DSMT4">
                    <p:embed/>
                  </p:oleObj>
                </mc:Choice>
                <mc:Fallback>
                  <p:oleObj name="Equation" r:id="rId5" imgW="126835" imgH="152202" progId="Equation.DSMT4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6600" y="4676348"/>
                          <a:ext cx="322262" cy="387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232400" y="5229225"/>
          <a:ext cx="3222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126835" imgH="152202" progId="Equation.DSMT4">
                  <p:embed/>
                </p:oleObj>
              </mc:Choice>
              <mc:Fallback>
                <p:oleObj name="Equation" r:id="rId7" imgW="126835" imgH="152202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32400" y="5229225"/>
                        <a:ext cx="32226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917700" y="5283200"/>
          <a:ext cx="322263" cy="322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26725" imgH="126725" progId="Equation.DSMT4">
                  <p:embed/>
                </p:oleObj>
              </mc:Choice>
              <mc:Fallback>
                <p:oleObj name="Equation" r:id="rId8" imgW="126725" imgH="126725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700" y="5283200"/>
                        <a:ext cx="322263" cy="3222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5" name="Group 14"/>
          <p:cNvGrpSpPr>
            <a:grpSpLocks/>
          </p:cNvGrpSpPr>
          <p:nvPr/>
        </p:nvGrpSpPr>
        <p:grpSpPr bwMode="auto">
          <a:xfrm>
            <a:off x="1122363" y="6018213"/>
            <a:ext cx="1906587" cy="463550"/>
            <a:chOff x="1122362" y="6017754"/>
            <a:chExt cx="1907381" cy="463711"/>
          </a:xfrm>
        </p:grpSpPr>
        <p:sp>
          <p:nvSpPr>
            <p:cNvPr id="10266" name="TextBox 4"/>
            <p:cNvSpPr txBox="1">
              <a:spLocks noChangeArrowheads="1"/>
            </p:cNvSpPr>
            <p:nvPr/>
          </p:nvSpPr>
          <p:spPr bwMode="auto">
            <a:xfrm>
              <a:off x="1122362" y="6019800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15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267" name="Group 39"/>
            <p:cNvGrpSpPr>
              <a:grpSpLocks/>
            </p:cNvGrpSpPr>
            <p:nvPr/>
          </p:nvGrpSpPr>
          <p:grpSpPr bwMode="auto">
            <a:xfrm>
              <a:off x="1828800" y="6017754"/>
              <a:ext cx="1200943" cy="463711"/>
              <a:chOff x="5149453" y="5170998"/>
              <a:chExt cx="1200943" cy="463711"/>
            </a:xfrm>
          </p:grpSpPr>
          <p:sp>
            <p:nvSpPr>
              <p:cNvPr id="10268" name="TextBox 4"/>
              <p:cNvSpPr txBox="1">
                <a:spLocks noChangeArrowheads="1"/>
              </p:cNvSpPr>
              <p:nvPr/>
            </p:nvSpPr>
            <p:spPr bwMode="auto">
              <a:xfrm>
                <a:off x="5149453" y="5173044"/>
                <a:ext cx="484981" cy="461665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69" name="TextBox 4"/>
              <p:cNvSpPr txBox="1">
                <a:spLocks noChangeArrowheads="1"/>
              </p:cNvSpPr>
              <p:nvPr/>
            </p:nvSpPr>
            <p:spPr bwMode="auto">
              <a:xfrm>
                <a:off x="5639196" y="5170998"/>
                <a:ext cx="711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pSp>
        <p:nvGrpSpPr>
          <p:cNvPr id="20" name="Group 19"/>
          <p:cNvGrpSpPr>
            <a:grpSpLocks/>
          </p:cNvGrpSpPr>
          <p:nvPr/>
        </p:nvGrpSpPr>
        <p:grpSpPr bwMode="auto">
          <a:xfrm>
            <a:off x="4710113" y="5989638"/>
            <a:ext cx="1843087" cy="511175"/>
            <a:chOff x="4508895" y="5989952"/>
            <a:chExt cx="1843087" cy="510909"/>
          </a:xfrm>
        </p:grpSpPr>
        <p:sp>
          <p:nvSpPr>
            <p:cNvPr id="10262" name="TextBox 4"/>
            <p:cNvSpPr txBox="1">
              <a:spLocks noChangeArrowheads="1"/>
            </p:cNvSpPr>
            <p:nvPr/>
          </p:nvSpPr>
          <p:spPr bwMode="auto">
            <a:xfrm>
              <a:off x="4508895" y="6039196"/>
              <a:ext cx="711200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400" b="1">
                  <a:latin typeface="Times New Roman" pitchFamily="18" charset="0"/>
                  <a:cs typeface="Times New Roman" pitchFamily="18" charset="0"/>
                </a:rPr>
                <a:t>20</a:t>
              </a:r>
              <a:endParaRPr lang="en-US" sz="2400" b="1" i="1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10263" name="Group 46"/>
            <p:cNvGrpSpPr>
              <a:grpSpLocks/>
            </p:cNvGrpSpPr>
            <p:nvPr/>
          </p:nvGrpSpPr>
          <p:grpSpPr bwMode="auto">
            <a:xfrm>
              <a:off x="5151039" y="5989952"/>
              <a:ext cx="1200943" cy="463711"/>
              <a:chOff x="5149453" y="5170998"/>
              <a:chExt cx="1200943" cy="463711"/>
            </a:xfrm>
          </p:grpSpPr>
          <p:sp>
            <p:nvSpPr>
              <p:cNvPr id="10264" name="TextBox 4"/>
              <p:cNvSpPr txBox="1">
                <a:spLocks noChangeArrowheads="1"/>
              </p:cNvSpPr>
              <p:nvPr/>
            </p:nvSpPr>
            <p:spPr bwMode="auto">
              <a:xfrm>
                <a:off x="5149453" y="5173044"/>
                <a:ext cx="484981" cy="461665"/>
              </a:xfrm>
              <a:prstGeom prst="rect">
                <a:avLst/>
              </a:prstGeom>
              <a:noFill/>
              <a:ln w="28575">
                <a:solidFill>
                  <a:srgbClr val="0000FF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10265" name="TextBox 4"/>
              <p:cNvSpPr txBox="1">
                <a:spLocks noChangeArrowheads="1"/>
              </p:cNvSpPr>
              <p:nvPr/>
            </p:nvSpPr>
            <p:spPr bwMode="auto">
              <a:xfrm>
                <a:off x="5639196" y="5170998"/>
                <a:ext cx="711200" cy="46166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2400" b="1">
                    <a:latin typeface="Times New Roman" pitchFamily="18" charset="0"/>
                    <a:cs typeface="Times New Roman" pitchFamily="18" charset="0"/>
                  </a:rPr>
                  <a:t>A</a:t>
                </a:r>
                <a:endParaRPr lang="en-US" sz="2400" b="1" i="1"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</p:grpSp>
      <p:graphicFrame>
        <p:nvGraphicFramePr>
          <p:cNvPr id="35" name="Object 34"/>
          <p:cNvGraphicFramePr>
            <a:graphicFrameLocks noChangeAspect="1"/>
          </p:cNvGraphicFramePr>
          <p:nvPr/>
        </p:nvGraphicFramePr>
        <p:xfrm>
          <a:off x="1909763" y="6088063"/>
          <a:ext cx="322262" cy="32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6725" imgH="126725" progId="Equation.DSMT4">
                  <p:embed/>
                </p:oleObj>
              </mc:Choice>
              <mc:Fallback>
                <p:oleObj name="Equation" r:id="rId10" imgW="126725" imgH="126725" progId="Equation.DSMT4">
                  <p:embed/>
                  <p:pic>
                    <p:nvPicPr>
                      <p:cNvPr id="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9763" y="6088063"/>
                        <a:ext cx="322262" cy="32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9" name="Object 38"/>
          <p:cNvGraphicFramePr>
            <a:graphicFrameLocks noChangeAspect="1"/>
          </p:cNvGraphicFramePr>
          <p:nvPr/>
        </p:nvGraphicFramePr>
        <p:xfrm>
          <a:off x="5468938" y="6018213"/>
          <a:ext cx="322262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126835" imgH="152202" progId="Equation.DSMT4">
                  <p:embed/>
                </p:oleObj>
              </mc:Choice>
              <mc:Fallback>
                <p:oleObj name="Equation" r:id="rId11" imgW="126835" imgH="152202" progId="Equation.DSMT4">
                  <p:embed/>
                  <p:pic>
                    <p:nvPicPr>
                      <p:cNvPr id="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8938" y="6018213"/>
                        <a:ext cx="322262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1" grpId="0" animBg="1"/>
      <p:bldP spid="22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3200400" y="533400"/>
            <a:ext cx="4586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VẬN DỤNG</a:t>
            </a:r>
          </a:p>
        </p:txBody>
      </p:sp>
      <p:pic>
        <p:nvPicPr>
          <p:cNvPr id="1126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71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203200" y="990600"/>
            <a:ext cx="89042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Dưới đây là quảng cáo khuyến mãi cuối tuần của siêu thị “Bách hóa xanh”</a:t>
            </a:r>
            <a:endParaRPr lang="en-US" sz="2400" b="1" i="1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5325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9700" y="1828800"/>
            <a:ext cx="8864600" cy="312420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" name="TextBox 4"/>
          <p:cNvSpPr txBox="1">
            <a:spLocks noChangeArrowheads="1"/>
          </p:cNvSpPr>
          <p:nvPr/>
        </p:nvSpPr>
        <p:spPr bwMode="auto">
          <a:xfrm>
            <a:off x="203200" y="4953000"/>
            <a:ext cx="89042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Hãy viết tập hợp A các sản phẩm được giảm giá trên 12 000 đồng mỗi ki-lô-gam.</a:t>
            </a:r>
          </a:p>
          <a:p>
            <a:pPr eaLnBrk="1" hangingPunct="1"/>
            <a:r>
              <a:rPr lang="en-US" sz="2400" b="1" i="1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44" name="TextBox 4"/>
          <p:cNvSpPr txBox="1">
            <a:spLocks noChangeArrowheads="1"/>
          </p:cNvSpPr>
          <p:nvPr/>
        </p:nvSpPr>
        <p:spPr bwMode="auto">
          <a:xfrm>
            <a:off x="2743200" y="5707063"/>
            <a:ext cx="58674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 = {xoài tượng; cá chép; gà}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3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4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79388" y="714375"/>
            <a:ext cx="87630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 A được minh họa bằng sơ đồ Venn</a:t>
            </a:r>
            <a:endParaRPr lang="en-US" sz="3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en-US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2311400" y="1527175"/>
            <a:ext cx="3517900" cy="2981325"/>
            <a:chOff x="4940300" y="1590764"/>
            <a:chExt cx="3517900" cy="2981236"/>
          </a:xfrm>
        </p:grpSpPr>
        <p:sp>
          <p:nvSpPr>
            <p:cNvPr id="2" name="Oval 1"/>
            <p:cNvSpPr/>
            <p:nvPr/>
          </p:nvSpPr>
          <p:spPr>
            <a:xfrm>
              <a:off x="5562600" y="2190821"/>
              <a:ext cx="2895600" cy="2381179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12299" name="Group 5"/>
            <p:cNvGrpSpPr>
              <a:grpSpLocks/>
            </p:cNvGrpSpPr>
            <p:nvPr/>
          </p:nvGrpSpPr>
          <p:grpSpPr bwMode="auto">
            <a:xfrm>
              <a:off x="4940300" y="1590764"/>
              <a:ext cx="3467100" cy="2806363"/>
              <a:chOff x="4940300" y="1590764"/>
              <a:chExt cx="3467100" cy="2806363"/>
            </a:xfrm>
          </p:grpSpPr>
          <p:sp>
            <p:nvSpPr>
              <p:cNvPr id="12301" name="TextBox 4"/>
              <p:cNvSpPr txBox="1">
                <a:spLocks noChangeArrowheads="1"/>
              </p:cNvSpPr>
              <p:nvPr/>
            </p:nvSpPr>
            <p:spPr bwMode="auto">
              <a:xfrm>
                <a:off x="6032500" y="2057400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1</a:t>
                </a:r>
              </a:p>
            </p:txBody>
          </p:sp>
          <p:sp>
            <p:nvSpPr>
              <p:cNvPr id="12302" name="TextBox 4"/>
              <p:cNvSpPr txBox="1">
                <a:spLocks noChangeArrowheads="1"/>
              </p:cNvSpPr>
              <p:nvPr/>
            </p:nvSpPr>
            <p:spPr bwMode="auto">
              <a:xfrm>
                <a:off x="7023100" y="2175659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3</a:t>
                </a:r>
              </a:p>
            </p:txBody>
          </p:sp>
          <p:sp>
            <p:nvSpPr>
              <p:cNvPr id="12303" name="TextBox 4"/>
              <p:cNvSpPr txBox="1">
                <a:spLocks noChangeArrowheads="1"/>
              </p:cNvSpPr>
              <p:nvPr/>
            </p:nvSpPr>
            <p:spPr bwMode="auto">
              <a:xfrm>
                <a:off x="7340600" y="3051094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2304" name="TextBox 4"/>
              <p:cNvSpPr txBox="1">
                <a:spLocks noChangeArrowheads="1"/>
              </p:cNvSpPr>
              <p:nvPr/>
            </p:nvSpPr>
            <p:spPr bwMode="auto">
              <a:xfrm>
                <a:off x="6235700" y="3381464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2305" name="TextBox 4"/>
              <p:cNvSpPr txBox="1">
                <a:spLocks noChangeArrowheads="1"/>
              </p:cNvSpPr>
              <p:nvPr/>
            </p:nvSpPr>
            <p:spPr bwMode="auto">
              <a:xfrm>
                <a:off x="6324600" y="2565231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2</a:t>
                </a:r>
              </a:p>
            </p:txBody>
          </p:sp>
          <p:sp>
            <p:nvSpPr>
              <p:cNvPr id="12306" name="TextBox 4"/>
              <p:cNvSpPr txBox="1">
                <a:spLocks noChangeArrowheads="1"/>
              </p:cNvSpPr>
              <p:nvPr/>
            </p:nvSpPr>
            <p:spPr bwMode="auto">
              <a:xfrm>
                <a:off x="4940300" y="1590764"/>
                <a:ext cx="10668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5257800" y="2057475"/>
              <a:ext cx="609600" cy="5079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844800" y="4953000"/>
            <a:ext cx="363061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600" b="1">
                <a:latin typeface="Times New Roman" pitchFamily="18" charset="0"/>
                <a:cs typeface="Times New Roman" pitchFamily="18" charset="0"/>
              </a:rPr>
              <a:t>A = {1;2;3;4;5}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8" name="TextBox 3"/>
          <p:cNvSpPr txBox="1">
            <a:spLocks noChangeArrowheads="1"/>
          </p:cNvSpPr>
          <p:nvPr/>
        </p:nvSpPr>
        <p:spPr bwMode="auto">
          <a:xfrm>
            <a:off x="3022600" y="93663"/>
            <a:ext cx="2717800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57200" y="838200"/>
            <a:ext cx="7085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1: Cho tập hợp E = {2;3;4;5;6}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228600" y="1608138"/>
            <a:ext cx="8867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a) Tập hợp E gồm các phần tử có tính chất đặc trưng gì?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88925" y="2409825"/>
            <a:ext cx="8867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b) Thêm 2 vào E ta được tập hợp mới nào?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301625" y="3048000"/>
            <a:ext cx="88677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c) Tìm số tự nhiên bé nhất khác 0 không thuộc E, viết kí hiệu?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301625" y="4343400"/>
            <a:ext cx="822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d) Tìm một cách viết khác để biểu diễn tập hợp 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20" grpId="0"/>
      <p:bldP spid="21" grpId="0"/>
      <p:bldP spid="2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76225" y="2409825"/>
            <a:ext cx="8867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Thêm 2 vào E ta được tập hợp mới là E.</a:t>
            </a:r>
          </a:p>
        </p:txBody>
      </p:sp>
      <p:pic>
        <p:nvPicPr>
          <p:cNvPr id="1433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4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3" name="TextBox 3"/>
          <p:cNvSpPr txBox="1">
            <a:spLocks noChangeArrowheads="1"/>
          </p:cNvSpPr>
          <p:nvPr/>
        </p:nvSpPr>
        <p:spPr bwMode="auto">
          <a:xfrm>
            <a:off x="3022600" y="93663"/>
            <a:ext cx="2717800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57200" y="838200"/>
            <a:ext cx="708501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2: Cho tập hợp E = {2;3;4;5;6}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228600" y="1608138"/>
            <a:ext cx="8867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a) Tập hợp E gồm các phần tử có tính chất đặc trưng gì?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288925" y="2409825"/>
            <a:ext cx="88677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b) Thêm 2 vào E ta được tập hợp mới nào?</a:t>
            </a:r>
          </a:p>
        </p:txBody>
      </p:sp>
      <p:sp>
        <p:nvSpPr>
          <p:cNvPr id="21" name="TextBox 4"/>
          <p:cNvSpPr txBox="1">
            <a:spLocks noChangeArrowheads="1"/>
          </p:cNvSpPr>
          <p:nvPr/>
        </p:nvSpPr>
        <p:spPr bwMode="auto">
          <a:xfrm>
            <a:off x="301625" y="3048000"/>
            <a:ext cx="8867775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c) Tìm số tự nhiên bé nhất khác 0 không thuộc E, viết kí hiệu?</a:t>
            </a:r>
          </a:p>
        </p:txBody>
      </p:sp>
      <p:sp>
        <p:nvSpPr>
          <p:cNvPr id="22" name="TextBox 4"/>
          <p:cNvSpPr txBox="1">
            <a:spLocks noChangeArrowheads="1"/>
          </p:cNvSpPr>
          <p:nvPr/>
        </p:nvSpPr>
        <p:spPr bwMode="auto">
          <a:xfrm>
            <a:off x="301625" y="4343400"/>
            <a:ext cx="822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d) Tìm một cách viết khác để biểu diễn tập hợp E?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28600" y="1608138"/>
            <a:ext cx="8867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E là tập hợp các số tự nhiên lớn hơn 1 và nhỏ hơn 7.</a:t>
            </a:r>
          </a:p>
        </p:txBody>
      </p:sp>
      <p:grpSp>
        <p:nvGrpSpPr>
          <p:cNvPr id="3" name="Group 2"/>
          <p:cNvGrpSpPr>
            <a:grpSpLocks/>
          </p:cNvGrpSpPr>
          <p:nvPr/>
        </p:nvGrpSpPr>
        <p:grpSpPr bwMode="auto">
          <a:xfrm>
            <a:off x="138113" y="3167063"/>
            <a:ext cx="8867775" cy="523875"/>
            <a:chOff x="288925" y="4879975"/>
            <a:chExt cx="8867775" cy="523220"/>
          </a:xfrm>
        </p:grpSpPr>
        <p:sp>
          <p:nvSpPr>
            <p:cNvPr id="14352" name="TextBox 4"/>
            <p:cNvSpPr txBox="1">
              <a:spLocks noChangeArrowheads="1"/>
            </p:cNvSpPr>
            <p:nvPr/>
          </p:nvSpPr>
          <p:spPr bwMode="auto">
            <a:xfrm>
              <a:off x="288925" y="4879975"/>
              <a:ext cx="886777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/>
              <a:r>
                <a:rPr lang="en-US" sz="2800" b="1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c) Số tự nhiên bé nhất khác 0 không thuộc E là 1: 1   E</a:t>
              </a:r>
            </a:p>
          </p:txBody>
        </p:sp>
        <p:graphicFrame>
          <p:nvGraphicFramePr>
            <p:cNvPr id="14353" name="Object 1"/>
            <p:cNvGraphicFramePr>
              <a:graphicFrameLocks noChangeAspect="1"/>
            </p:cNvGraphicFramePr>
            <p:nvPr/>
          </p:nvGraphicFramePr>
          <p:xfrm>
            <a:off x="8059737" y="4932640"/>
            <a:ext cx="322263" cy="3873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name="Equation" r:id="rId3" imgW="126835" imgH="152202" progId="Equation.DSMT4">
                    <p:embed/>
                  </p:oleObj>
                </mc:Choice>
                <mc:Fallback>
                  <p:oleObj name="Equation" r:id="rId3" imgW="126835" imgH="152202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59737" y="4932640"/>
                          <a:ext cx="322263" cy="38735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7" name="TextBox 4"/>
          <p:cNvSpPr txBox="1">
            <a:spLocks noChangeArrowheads="1"/>
          </p:cNvSpPr>
          <p:nvPr/>
        </p:nvSpPr>
        <p:spPr bwMode="auto">
          <a:xfrm>
            <a:off x="288925" y="4343400"/>
            <a:ext cx="8229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E = {x/x là số tự nhiên,  1 &lt; x &lt; 7}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  <p:bldP spid="19" grpId="0"/>
      <p:bldP spid="19" grpId="1"/>
      <p:bldP spid="20" grpId="0"/>
      <p:bldP spid="20" grpId="1"/>
      <p:bldP spid="21" grpId="0"/>
      <p:bldP spid="21" grpId="1"/>
      <p:bldP spid="22" grpId="0"/>
      <p:bldP spid="22" grpId="1"/>
      <p:bldP spid="12" grpId="0"/>
      <p:bldP spid="1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6" name="TextBox 3"/>
          <p:cNvSpPr txBox="1">
            <a:spLocks noChangeArrowheads="1"/>
          </p:cNvSpPr>
          <p:nvPr/>
        </p:nvSpPr>
        <p:spPr bwMode="auto">
          <a:xfrm>
            <a:off x="3022600" y="93663"/>
            <a:ext cx="2717800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LUYỆN TẬP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457200" y="838200"/>
            <a:ext cx="838200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 3: Cho biểu đồ Venn của tập hợp A như hình vẽ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327025" y="4322763"/>
            <a:ext cx="876935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a) Hãy viết tập hơp A bằng cách liệt kê các phần tử.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457200" y="4322763"/>
            <a:ext cx="37369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 A = {4;9;25;36}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5487988" y="1346200"/>
            <a:ext cx="3517900" cy="2981325"/>
            <a:chOff x="4940300" y="1590764"/>
            <a:chExt cx="3517900" cy="2981236"/>
          </a:xfrm>
        </p:grpSpPr>
        <p:sp>
          <p:nvSpPr>
            <p:cNvPr id="23" name="Oval 22"/>
            <p:cNvSpPr/>
            <p:nvPr/>
          </p:nvSpPr>
          <p:spPr>
            <a:xfrm>
              <a:off x="5562600" y="2190821"/>
              <a:ext cx="2895600" cy="2381179"/>
            </a:xfrm>
            <a:prstGeom prst="ellipse">
              <a:avLst/>
            </a:prstGeom>
            <a:solidFill>
              <a:srgbClr val="92D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/>
            </a:p>
          </p:txBody>
        </p:sp>
        <p:grpSp>
          <p:nvGrpSpPr>
            <p:cNvPr id="15374" name="Group 5"/>
            <p:cNvGrpSpPr>
              <a:grpSpLocks/>
            </p:cNvGrpSpPr>
            <p:nvPr/>
          </p:nvGrpSpPr>
          <p:grpSpPr bwMode="auto">
            <a:xfrm>
              <a:off x="4940300" y="1590764"/>
              <a:ext cx="3467100" cy="2806363"/>
              <a:chOff x="4940300" y="1590764"/>
              <a:chExt cx="3467100" cy="2806363"/>
            </a:xfrm>
          </p:grpSpPr>
          <p:sp>
            <p:nvSpPr>
              <p:cNvPr id="15376" name="TextBox 4"/>
              <p:cNvSpPr txBox="1">
                <a:spLocks noChangeArrowheads="1"/>
              </p:cNvSpPr>
              <p:nvPr/>
            </p:nvSpPr>
            <p:spPr bwMode="auto">
              <a:xfrm>
                <a:off x="7023100" y="2175659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36</a:t>
                </a:r>
              </a:p>
            </p:txBody>
          </p:sp>
          <p:sp>
            <p:nvSpPr>
              <p:cNvPr id="15377" name="TextBox 4"/>
              <p:cNvSpPr txBox="1">
                <a:spLocks noChangeArrowheads="1"/>
              </p:cNvSpPr>
              <p:nvPr/>
            </p:nvSpPr>
            <p:spPr bwMode="auto">
              <a:xfrm>
                <a:off x="7340600" y="3051094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2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5</a:t>
                </a:r>
              </a:p>
            </p:txBody>
          </p:sp>
          <p:sp>
            <p:nvSpPr>
              <p:cNvPr id="15378" name="TextBox 4"/>
              <p:cNvSpPr txBox="1">
                <a:spLocks noChangeArrowheads="1"/>
              </p:cNvSpPr>
              <p:nvPr/>
            </p:nvSpPr>
            <p:spPr bwMode="auto">
              <a:xfrm>
                <a:off x="6235700" y="3381464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4</a:t>
                </a:r>
              </a:p>
            </p:txBody>
          </p:sp>
          <p:sp>
            <p:nvSpPr>
              <p:cNvPr id="15379" name="TextBox 4"/>
              <p:cNvSpPr txBox="1">
                <a:spLocks noChangeArrowheads="1"/>
              </p:cNvSpPr>
              <p:nvPr/>
            </p:nvSpPr>
            <p:spPr bwMode="auto">
              <a:xfrm>
                <a:off x="6324600" y="2565231"/>
                <a:ext cx="1066800" cy="101566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6000" b="1">
                    <a:latin typeface="Times New Roman" pitchFamily="18" charset="0"/>
                    <a:cs typeface="Times New Roman" pitchFamily="18" charset="0"/>
                  </a:rPr>
                  <a:t>.</a:t>
                </a:r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3200" b="1">
                    <a:latin typeface="Times New Roman" pitchFamily="18" charset="0"/>
                    <a:cs typeface="Times New Roman" pitchFamily="18" charset="0"/>
                  </a:rPr>
                  <a:t>9</a:t>
                </a:r>
              </a:p>
            </p:txBody>
          </p:sp>
          <p:sp>
            <p:nvSpPr>
              <p:cNvPr id="15380" name="TextBox 4"/>
              <p:cNvSpPr txBox="1">
                <a:spLocks noChangeArrowheads="1"/>
              </p:cNvSpPr>
              <p:nvPr/>
            </p:nvSpPr>
            <p:spPr bwMode="auto">
              <a:xfrm>
                <a:off x="4940300" y="1590764"/>
                <a:ext cx="1066800" cy="6463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</a:defRPr>
                </a:lvl9pPr>
              </a:lstStyle>
              <a:p>
                <a:pPr eaLnBrk="1" hangingPunct="1"/>
                <a:r>
                  <a:rPr lang="en-US" sz="3600" b="1">
                    <a:latin typeface="Times New Roman" pitchFamily="18" charset="0"/>
                    <a:cs typeface="Times New Roman" pitchFamily="18" charset="0"/>
                  </a:rPr>
                  <a:t>A</a:t>
                </a:r>
              </a:p>
            </p:txBody>
          </p:sp>
        </p:grpSp>
        <p:cxnSp>
          <p:nvCxnSpPr>
            <p:cNvPr id="25" name="Straight Connector 24"/>
            <p:cNvCxnSpPr/>
            <p:nvPr/>
          </p:nvCxnSpPr>
          <p:spPr>
            <a:xfrm>
              <a:off x="5257800" y="2057475"/>
              <a:ext cx="609600" cy="50798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2" name="TextBox 4"/>
          <p:cNvSpPr txBox="1">
            <a:spLocks noChangeArrowheads="1"/>
          </p:cNvSpPr>
          <p:nvPr/>
        </p:nvSpPr>
        <p:spPr bwMode="auto">
          <a:xfrm>
            <a:off x="301625" y="5199063"/>
            <a:ext cx="8867775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b) Nêu tính chất đặc trưng cho tập hợp A.</a:t>
            </a:r>
          </a:p>
        </p:txBody>
      </p:sp>
      <p:sp>
        <p:nvSpPr>
          <p:cNvPr id="33" name="TextBox 4"/>
          <p:cNvSpPr txBox="1">
            <a:spLocks noChangeArrowheads="1"/>
          </p:cNvSpPr>
          <p:nvPr/>
        </p:nvSpPr>
        <p:spPr bwMode="auto">
          <a:xfrm>
            <a:off x="354013" y="5141913"/>
            <a:ext cx="8485187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Các phần tử của A đều là tích của hai số tự nhiên bằng nhau.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9" grpId="0"/>
      <p:bldP spid="19" grpId="1"/>
      <p:bldP spid="12" grpId="0"/>
      <p:bldP spid="32" grpId="0"/>
      <p:bldP spid="32" grpId="1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15" descr="n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798309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90" name="TextBox 3"/>
          <p:cNvSpPr txBox="1">
            <a:spLocks noChangeArrowheads="1"/>
          </p:cNvSpPr>
          <p:nvPr/>
        </p:nvSpPr>
        <p:spPr bwMode="auto">
          <a:xfrm>
            <a:off x="1495426" y="143570"/>
            <a:ext cx="5819774" cy="584775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HƯỚNG DẪN VỀ NHÀ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132C3E8-8095-4C3D-8783-121014AD2132}"/>
              </a:ext>
            </a:extLst>
          </p:cNvPr>
          <p:cNvSpPr txBox="1"/>
          <p:nvPr/>
        </p:nvSpPr>
        <p:spPr>
          <a:xfrm>
            <a:off x="1563688" y="2210384"/>
            <a:ext cx="66421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Ôn lại cách kí hiệu tập hơp, phần tử; cách cho tập hợp.</a:t>
            </a:r>
          </a:p>
          <a:p>
            <a:endParaRPr lang="en-US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Làm các bài tập 1; 2; 3 SBT</a:t>
            </a:r>
            <a:endParaRPr lang="vi-VN" sz="3600" b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AutoShape 5" descr="JERRY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411" name="AutoShape 7" descr="Những chú chuột nổi tiếng trên phim - Báo Long An Online"/>
          <p:cNvSpPr>
            <a:spLocks noChangeAspect="1" noChangeArrowheads="1"/>
          </p:cNvSpPr>
          <p:nvPr/>
        </p:nvSpPr>
        <p:spPr bwMode="auto">
          <a:xfrm>
            <a:off x="307975" y="7938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7412" name="Picture 11" descr="Hình nền powerpoint đơn giản mà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938"/>
            <a:ext cx="9026525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/>
        </p:nvSpPr>
        <p:spPr>
          <a:xfrm>
            <a:off x="1143000" y="2714327"/>
            <a:ext cx="6891630" cy="769441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44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CHÚC CÁC EM HỌC TỐT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46D29-7BB0-4F24-B1F0-9D074C7F5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2000"/>
          </a:xfrm>
        </p:spPr>
        <p:txBody>
          <a:bodyPr/>
          <a:lstStyle/>
          <a:p>
            <a:r>
              <a:rPr lang="en-US" sz="3200" b="1" i="1">
                <a:solidFill>
                  <a:srgbClr val="0000CC"/>
                </a:solidFill>
              </a:rPr>
              <a:t>BÀI TẬP VỀ NHÀ</a:t>
            </a:r>
            <a:endParaRPr lang="vi-VN" sz="3200" b="1" i="1">
              <a:solidFill>
                <a:srgbClr val="0000CC"/>
              </a:solidFill>
            </a:endParaRP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A0E3492-CFAF-490A-946C-BB48CAA7FA6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609600"/>
            <a:ext cx="91440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905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1"/>
          <p:cNvGrpSpPr>
            <a:grpSpLocks/>
          </p:cNvGrpSpPr>
          <p:nvPr/>
        </p:nvGrpSpPr>
        <p:grpSpPr bwMode="auto">
          <a:xfrm>
            <a:off x="-6350" y="0"/>
            <a:ext cx="9156700" cy="838200"/>
            <a:chOff x="0" y="8"/>
            <a:chExt cx="5768" cy="839"/>
          </a:xfrm>
        </p:grpSpPr>
        <p:sp>
          <p:nvSpPr>
            <p:cNvPr id="2060" name="Text Box 12"/>
            <p:cNvSpPr txBox="1">
              <a:spLocks noChangeArrowheads="1"/>
            </p:cNvSpPr>
            <p:nvPr/>
          </p:nvSpPr>
          <p:spPr bwMode="auto">
            <a:xfrm>
              <a:off x="0" y="8"/>
              <a:ext cx="5760" cy="839"/>
            </a:xfrm>
            <a:prstGeom prst="rect">
              <a:avLst/>
            </a:prstGeom>
            <a:gradFill rotWithShape="1">
              <a:gsLst>
                <a:gs pos="0">
                  <a:srgbClr val="99CCFF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hangingPunct="1">
                <a:spcBef>
                  <a:spcPct val="10000"/>
                </a:spcBef>
              </a:pPr>
              <a:endParaRPr lang="vi-VN" sz="1000" b="1">
                <a:solidFill>
                  <a:schemeClr val="bg1"/>
                </a:solidFill>
                <a:latin typeface="Tahoma" pitchFamily="34" charset="0"/>
              </a:endParaRPr>
            </a:p>
            <a:p>
              <a:pPr algn="ctr" eaLnBrk="1" hangingPunct="1">
                <a:spcBef>
                  <a:spcPct val="1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PHÒNG GIÁO DỤC VÀ ĐÀO TẠO HUYỆN CHÂU ĐỨC</a:t>
              </a:r>
            </a:p>
            <a:p>
              <a:pPr algn="ctr" eaLnBrk="1" hangingPunct="1">
                <a:spcBef>
                  <a:spcPct val="50000"/>
                </a:spcBef>
              </a:pPr>
              <a:r>
                <a:rPr lang="vi-VN" sz="2400" b="1">
                  <a:solidFill>
                    <a:schemeClr val="bg1"/>
                  </a:solidFill>
                  <a:latin typeface="Tahoma" pitchFamily="34" charset="0"/>
                </a:rPr>
                <a:t>TRƯỜNG THCS QUANG TRUNG </a:t>
              </a:r>
            </a:p>
            <a:p>
              <a:pPr algn="ctr" eaLnBrk="1" hangingPunct="1">
                <a:spcBef>
                  <a:spcPct val="50000"/>
                </a:spcBef>
              </a:pPr>
              <a:endParaRPr lang="vi-VN" sz="600" b="1">
                <a:solidFill>
                  <a:schemeClr val="bg1"/>
                </a:solidFill>
                <a:latin typeface="Tahoma" pitchFamily="34" charset="0"/>
              </a:endParaRPr>
            </a:p>
          </p:txBody>
        </p:sp>
        <p:sp>
          <p:nvSpPr>
            <p:cNvPr id="2061" name="Text Box 13"/>
            <p:cNvSpPr txBox="1">
              <a:spLocks noChangeArrowheads="1"/>
            </p:cNvSpPr>
            <p:nvPr/>
          </p:nvSpPr>
          <p:spPr bwMode="auto">
            <a:xfrm>
              <a:off x="8" y="32"/>
              <a:ext cx="5760" cy="647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rgbClr val="FFFFCC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marL="342900" indent="-342900"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lvl="1" algn="ctr" eaLnBrk="1" hangingPunct="1">
                <a:spcBef>
                  <a:spcPct val="10000"/>
                </a:spcBef>
              </a:pPr>
              <a:r>
                <a:rPr lang="en-US" sz="3600" b="1">
                  <a:solidFill>
                    <a:srgbClr val="9900CC"/>
                  </a:solidFill>
                  <a:latin typeface="Times New Roman" pitchFamily="18" charset="0"/>
                  <a:cs typeface="Times New Roman" pitchFamily="18" charset="0"/>
                </a:rPr>
                <a:t>TOÁN 6: CHÂN TRỜI SÁNG TẠO</a:t>
              </a:r>
              <a:endParaRPr lang="vi-VN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62" name="Line 14"/>
            <p:cNvSpPr>
              <a:spLocks noChangeShapeType="1"/>
            </p:cNvSpPr>
            <p:nvPr/>
          </p:nvSpPr>
          <p:spPr bwMode="auto">
            <a:xfrm>
              <a:off x="40" y="803"/>
              <a:ext cx="5672" cy="0"/>
            </a:xfrm>
            <a:prstGeom prst="line">
              <a:avLst/>
            </a:prstGeom>
            <a:noFill/>
            <a:ln w="57150" cmpd="thickThin">
              <a:solidFill>
                <a:srgbClr val="FF6699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pic>
        <p:nvPicPr>
          <p:cNvPr id="205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1355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Oval 4"/>
          <p:cNvSpPr>
            <a:spLocks noChangeArrowheads="1"/>
          </p:cNvSpPr>
          <p:nvPr/>
        </p:nvSpPr>
        <p:spPr bwMode="auto">
          <a:xfrm rot="527914">
            <a:off x="1839913" y="3833813"/>
            <a:ext cx="5175250" cy="2541587"/>
          </a:xfrm>
          <a:prstGeom prst="ellipse">
            <a:avLst/>
          </a:prstGeom>
          <a:solidFill>
            <a:srgbClr val="0066FF"/>
          </a:solidFill>
          <a:ln w="9525">
            <a:solidFill>
              <a:srgbClr val="FFFFCC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56" name="AutoShape 16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155575" y="-11430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57" name="AutoShape 18" descr="Kết quả hình ảnh cho SÁCH GIÁO KHOA TOÁN 7"/>
          <p:cNvSpPr>
            <a:spLocks noChangeAspect="1" noChangeArrowheads="1"/>
          </p:cNvSpPr>
          <p:nvPr/>
        </p:nvSpPr>
        <p:spPr bwMode="auto">
          <a:xfrm>
            <a:off x="307975" y="-990600"/>
            <a:ext cx="1905000" cy="2381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42" name="Picture 2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2151119">
            <a:off x="4476750" y="1236663"/>
            <a:ext cx="3013075" cy="4264025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40" name="Picture 2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19220890">
            <a:off x="1819275" y="1228725"/>
            <a:ext cx="2838450" cy="3968750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860930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27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87313" y="549275"/>
            <a:ext cx="3219450" cy="52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Lithos" pitchFamily="2" charset="0"/>
              </a:rPr>
              <a:t>Chöông</a:t>
            </a:r>
            <a:r>
              <a:rPr lang="en-US" sz="2800" b="1" dirty="0">
                <a:solidFill>
                  <a:srgbClr val="FFCC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Lithos" pitchFamily="2" charset="0"/>
              </a:rPr>
              <a:t> I</a:t>
            </a:r>
          </a:p>
        </p:txBody>
      </p:sp>
      <p:sp>
        <p:nvSpPr>
          <p:cNvPr id="3076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sp>
        <p:nvSpPr>
          <p:cNvPr id="45072" name="Text Box 16"/>
          <p:cNvSpPr txBox="1">
            <a:spLocks noChangeArrowheads="1"/>
          </p:cNvSpPr>
          <p:nvPr/>
        </p:nvSpPr>
        <p:spPr bwMode="auto">
          <a:xfrm>
            <a:off x="98425" y="533400"/>
            <a:ext cx="36449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Lithos" pitchFamily="2" charset="0"/>
              </a:rPr>
              <a:t>Chöông</a:t>
            </a:r>
            <a:r>
              <a:rPr lang="en-US" sz="2800" b="1" dirty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VNI-Lithos" pitchFamily="2" charset="0"/>
              </a:rPr>
              <a:t> I</a:t>
            </a: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1920875" y="1071563"/>
            <a:ext cx="6362700" cy="946150"/>
            <a:chOff x="720" y="1392"/>
            <a:chExt cx="4427" cy="725"/>
          </a:xfrm>
        </p:grpSpPr>
        <p:sp>
          <p:nvSpPr>
            <p:cNvPr id="3081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720" y="1392"/>
              <a:ext cx="4416" cy="72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b="1" kern="10">
                  <a:solidFill>
                    <a:srgbClr val="FFFF00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Tahoma"/>
                  <a:ea typeface="Tahoma"/>
                  <a:cs typeface="Tahoma"/>
                </a:rPr>
                <a:t> SỐ TỰ NHIÊN</a:t>
              </a:r>
            </a:p>
          </p:txBody>
        </p:sp>
        <p:sp>
          <p:nvSpPr>
            <p:cNvPr id="3082" name="WordArt 17"/>
            <p:cNvSpPr>
              <a:spLocks noChangeArrowheads="1" noChangeShapeType="1" noTextEdit="1"/>
            </p:cNvSpPr>
            <p:nvPr/>
          </p:nvSpPr>
          <p:spPr bwMode="auto">
            <a:xfrm>
              <a:off x="731" y="1397"/>
              <a:ext cx="4416" cy="72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b="1" kern="10">
                  <a:solidFill>
                    <a:srgbClr val="FF3399"/>
                  </a:solidFill>
                  <a:effectLst>
                    <a:outerShdw dist="35921" dir="2700000" algn="ctr" rotWithShape="0">
                      <a:srgbClr val="808080">
                        <a:alpha val="79999"/>
                      </a:srgbClr>
                    </a:outerShdw>
                  </a:effectLst>
                  <a:latin typeface="Tahoma"/>
                  <a:ea typeface="Tahoma"/>
                  <a:cs typeface="Tahoma"/>
                </a:rPr>
                <a:t> SỐ TỰ NHIÊN</a:t>
              </a:r>
            </a:p>
          </p:txBody>
        </p:sp>
      </p:grp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0875" y="2133600"/>
            <a:ext cx="6037263" cy="345281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0" name="TextBox 2"/>
          <p:cNvSpPr txBox="1">
            <a:spLocks noChangeArrowheads="1"/>
          </p:cNvSpPr>
          <p:nvPr/>
        </p:nvSpPr>
        <p:spPr bwMode="auto">
          <a:xfrm>
            <a:off x="457200" y="5791200"/>
            <a:ext cx="8686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4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Số tự nhiên thường được sử dụng trong các giao dịch hành ngày.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50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5" grpId="0"/>
      <p:bldP spid="4507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771305" y="255537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pic>
        <p:nvPicPr>
          <p:cNvPr id="4103" name="Picture 12" descr="hocbai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4150"/>
            <a:ext cx="1639888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4" name="Picture 12" descr="hocbai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55588"/>
            <a:ext cx="1544637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5" name="TextBox 3"/>
          <p:cNvSpPr txBox="1">
            <a:spLocks noChangeArrowheads="1"/>
          </p:cNvSpPr>
          <p:nvPr/>
        </p:nvSpPr>
        <p:spPr bwMode="auto">
          <a:xfrm>
            <a:off x="98425" y="2209800"/>
            <a:ext cx="90455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Liệt kê một số thiết bị có trong phòng học?</a:t>
            </a:r>
          </a:p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Liệt kê một số dụng cụ của học sinh?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3771305" y="255537"/>
            <a:ext cx="5299669" cy="1015663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60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KHỞI ĐỘNG</a:t>
            </a:r>
          </a:p>
        </p:txBody>
      </p:sp>
      <p:pic>
        <p:nvPicPr>
          <p:cNvPr id="5127" name="Picture 12" descr="hocbai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84150"/>
            <a:ext cx="1639888" cy="1249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8" name="Picture 12" descr="hocbai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288" y="255588"/>
            <a:ext cx="1544637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9" name="TextBox 3"/>
          <p:cNvSpPr txBox="1">
            <a:spLocks noChangeArrowheads="1"/>
          </p:cNvSpPr>
          <p:nvPr/>
        </p:nvSpPr>
        <p:spPr bwMode="auto">
          <a:xfrm>
            <a:off x="87313" y="1712913"/>
            <a:ext cx="9045575" cy="165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  <a:buFontTx/>
              <a:buAutoNum type="arabicPeriod"/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Các thiết bị trong phòng học như: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bàn, ghế, bảng, ảnh Bác, đồng hồ…</a:t>
            </a:r>
          </a:p>
        </p:txBody>
      </p:sp>
      <p:sp>
        <p:nvSpPr>
          <p:cNvPr id="5130" name="TextBox 9"/>
          <p:cNvSpPr txBox="1">
            <a:spLocks noChangeArrowheads="1"/>
          </p:cNvSpPr>
          <p:nvPr/>
        </p:nvSpPr>
        <p:spPr bwMode="auto">
          <a:xfrm>
            <a:off x="292100" y="3771900"/>
            <a:ext cx="9045575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sz="36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2. Dụng cụ của học sinh: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Thước kẻ, bút chì, êke, cục tẩy,…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60" name="Text Box 10"/>
          <p:cNvSpPr txBox="1">
            <a:spLocks noChangeArrowheads="1"/>
          </p:cNvSpPr>
          <p:nvPr/>
        </p:nvSpPr>
        <p:spPr bwMode="auto">
          <a:xfrm>
            <a:off x="217489" y="177800"/>
            <a:ext cx="2514600" cy="110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6600" b="1" i="1" u="sng">
                <a:solidFill>
                  <a:srgbClr val="FF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endParaRPr lang="en-US" sz="6600" b="1" i="1">
              <a:solidFill>
                <a:srgbClr val="FF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397000" y="1447800"/>
            <a:ext cx="7086600" cy="1171575"/>
            <a:chOff x="672" y="1422"/>
            <a:chExt cx="4464" cy="738"/>
          </a:xfrm>
        </p:grpSpPr>
        <p:sp>
          <p:nvSpPr>
            <p:cNvPr id="6157" name="WordArt 5"/>
            <p:cNvSpPr>
              <a:spLocks noChangeArrowheads="1" noChangeShapeType="1" noTextEdit="1"/>
            </p:cNvSpPr>
            <p:nvPr/>
          </p:nvSpPr>
          <p:spPr bwMode="auto">
            <a:xfrm>
              <a:off x="672" y="1440"/>
              <a:ext cx="4464" cy="72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b="1" kern="10">
                  <a:solidFill>
                    <a:srgbClr val="FFFF00"/>
                  </a:solidFill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  <a:latin typeface="Arial"/>
                  <a:cs typeface="Arial"/>
                </a:rPr>
                <a:t>TẬP HỢP. PHẦN TỬ CỦA TẬP HỢP</a:t>
              </a:r>
            </a:p>
          </p:txBody>
        </p:sp>
        <p:sp>
          <p:nvSpPr>
            <p:cNvPr id="6158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672" y="1422"/>
              <a:ext cx="4464" cy="720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2000" b="1" kern="10">
                  <a:solidFill>
                    <a:srgbClr val="FF0000"/>
                  </a:solidFill>
                  <a:effectLst>
                    <a:outerShdw dist="35921" dir="2700000" algn="ctr" rotWithShape="0">
                      <a:srgbClr val="808080">
                        <a:alpha val="50000"/>
                      </a:srgbClr>
                    </a:outerShdw>
                  </a:effectLst>
                  <a:latin typeface="Arial"/>
                  <a:cs typeface="Arial"/>
                </a:rPr>
                <a:t>TẬP HỢP. PHẦN TỬ CỦA TẬP HỢP</a:t>
              </a:r>
            </a:p>
          </p:txBody>
        </p:sp>
      </p:grpSp>
      <p:sp>
        <p:nvSpPr>
          <p:cNvPr id="6148" name="WordArt 13"/>
          <p:cNvSpPr>
            <a:spLocks noChangeArrowheads="1" noChangeShapeType="1" noTextEdit="1"/>
          </p:cNvSpPr>
          <p:nvPr/>
        </p:nvSpPr>
        <p:spPr bwMode="auto">
          <a:xfrm>
            <a:off x="6553200" y="98425"/>
            <a:ext cx="2362200" cy="5445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66CC"/>
                    </a:gs>
                    <a:gs pos="100000">
                      <a:srgbClr val="5599DD"/>
                    </a:gs>
                  </a:gsLst>
                  <a:lin ang="0" scaled="1"/>
                </a:gradFill>
                <a:effectLst>
                  <a:outerShdw dist="81320" dir="2319588" algn="ctr" rotWithShape="0">
                    <a:srgbClr val="990000"/>
                  </a:outerShdw>
                </a:effectLst>
                <a:latin typeface="Arial"/>
                <a:cs typeface="Arial"/>
              </a:rPr>
              <a:t>Số  và Đại số</a:t>
            </a:r>
          </a:p>
        </p:txBody>
      </p: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368300" y="2762250"/>
            <a:ext cx="8559800" cy="2819400"/>
            <a:chOff x="368300" y="2762250"/>
            <a:chExt cx="8559800" cy="2819400"/>
          </a:xfrm>
        </p:grpSpPr>
        <p:pic>
          <p:nvPicPr>
            <p:cNvPr id="49156" name="Picture 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6813550" y="2762250"/>
              <a:ext cx="2114550" cy="2819400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6" name="Rounded Rectangle 5"/>
            <p:cNvSpPr/>
            <p:nvPr/>
          </p:nvSpPr>
          <p:spPr>
            <a:xfrm>
              <a:off x="368300" y="3657600"/>
              <a:ext cx="6629400" cy="1143000"/>
            </a:xfrm>
            <a:prstGeom prst="roundRect">
              <a:avLst/>
            </a:prstGeom>
            <a:solidFill>
              <a:srgbClr val="FFC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>
                <a:defRPr/>
              </a:pP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      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Bạn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thuộc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hợp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sinh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thích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môn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lớp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hay </a:t>
              </a:r>
              <a:r>
                <a:rPr lang="en-US" sz="2800" b="1" i="1" dirty="0" err="1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không</a:t>
              </a:r>
              <a:r>
                <a:rPr lang="en-US" sz="2800" b="1" i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?</a:t>
              </a:r>
            </a:p>
          </p:txBody>
        </p:sp>
        <p:pic>
          <p:nvPicPr>
            <p:cNvPr id="49155" name="Picture 3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68300" y="3471863"/>
              <a:ext cx="774700" cy="757237"/>
            </a:xfrm>
            <a:prstGeom prst="rect">
              <a:avLst/>
            </a:prstGeom>
            <a:noFill/>
            <a:ln>
              <a:noFill/>
            </a:ln>
            <a:effectLst>
              <a:prstShdw prst="shdw17" dist="17961" dir="2700000">
                <a:schemeClr val="accent1">
                  <a:gamma/>
                  <a:shade val="60000"/>
                  <a:invGamma/>
                </a:schemeClr>
              </a:prst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6150" name="Picture 15" descr="n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15" descr="n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2" name="Picture 15" descr="n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3" name="Picture 15" descr="n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95325"/>
            <a:ext cx="4586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Làm quen với tập hợp:</a:t>
            </a:r>
          </a:p>
        </p:txBody>
      </p:sp>
      <p:pic>
        <p:nvPicPr>
          <p:cNvPr id="717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pic>
        <p:nvPicPr>
          <p:cNvPr id="8210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946150"/>
            <a:ext cx="3848100" cy="2709863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371600" y="4191000"/>
            <a:ext cx="6477000" cy="584200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latin typeface="Times New Roman" pitchFamily="18" charset="0"/>
                <a:cs typeface="Times New Roman" pitchFamily="18" charset="0"/>
              </a:rPr>
              <a:t>Hãy liệt kê các đồ vật có trên bàn?</a:t>
            </a:r>
          </a:p>
        </p:txBody>
      </p:sp>
      <p:sp>
        <p:nvSpPr>
          <p:cNvPr id="20" name="TextBox 4"/>
          <p:cNvSpPr txBox="1">
            <a:spLocks noChangeArrowheads="1"/>
          </p:cNvSpPr>
          <p:nvPr/>
        </p:nvSpPr>
        <p:spPr bwMode="auto">
          <a:xfrm>
            <a:off x="457200" y="3944938"/>
            <a:ext cx="8791575" cy="10763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Các đồ vật trên bàn tạo thành một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tập hợp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eaLnBrk="1" hangingPunct="1"/>
            <a:r>
              <a:rPr lang="en-US" sz="3200" b="1" i="1">
                <a:latin typeface="Times New Roman" pitchFamily="18" charset="0"/>
                <a:cs typeface="Times New Roman" pitchFamily="18" charset="0"/>
              </a:rPr>
              <a:t>Mỗi đồ vật trên bàn được gọi là một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 tử</a:t>
            </a:r>
            <a:r>
              <a:rPr lang="en-US" sz="3200" b="1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xit" presetSubtype="21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9" grpId="0" animBg="1"/>
      <p:bldP spid="19" grpId="1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0" y="695325"/>
            <a:ext cx="4586288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Các kí hiệu:</a:t>
            </a:r>
          </a:p>
        </p:txBody>
      </p:sp>
      <p:pic>
        <p:nvPicPr>
          <p:cNvPr id="8195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6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7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8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pic>
        <p:nvPicPr>
          <p:cNvPr id="8210" name="Picture 1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2233613"/>
            <a:ext cx="2057400" cy="1449387"/>
          </a:xfrm>
          <a:prstGeom prst="rect">
            <a:avLst/>
          </a:prstGeom>
          <a:noFill/>
          <a:ln>
            <a:noFill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74613" y="1279525"/>
            <a:ext cx="8916987" cy="95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- Người ta dùng các chữ cái in hoa A, B, C để kí hiệu tập hợp.</a:t>
            </a:r>
          </a:p>
        </p:txBody>
      </p:sp>
      <p:sp>
        <p:nvSpPr>
          <p:cNvPr id="12" name="TextBox 4"/>
          <p:cNvSpPr txBox="1">
            <a:spLocks noChangeArrowheads="1"/>
          </p:cNvSpPr>
          <p:nvPr/>
        </p:nvSpPr>
        <p:spPr bwMode="auto">
          <a:xfrm>
            <a:off x="228600" y="2397125"/>
            <a:ext cx="746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 là tập hợp các đồ vật có trên bàn. Ta có:</a:t>
            </a:r>
          </a:p>
        </p:txBody>
      </p:sp>
      <p:sp>
        <p:nvSpPr>
          <p:cNvPr id="13" name="TextBox 4"/>
          <p:cNvSpPr txBox="1">
            <a:spLocks noChangeArrowheads="1"/>
          </p:cNvSpPr>
          <p:nvPr/>
        </p:nvSpPr>
        <p:spPr bwMode="auto">
          <a:xfrm>
            <a:off x="280988" y="3149600"/>
            <a:ext cx="7467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A = {Thước thẳng; êke; vở; bút}</a:t>
            </a:r>
          </a:p>
        </p:txBody>
      </p:sp>
      <p:sp>
        <p:nvSpPr>
          <p:cNvPr id="14" name="TextBox 4"/>
          <p:cNvSpPr txBox="1">
            <a:spLocks noChangeArrowheads="1"/>
          </p:cNvSpPr>
          <p:nvPr/>
        </p:nvSpPr>
        <p:spPr bwMode="auto">
          <a:xfrm>
            <a:off x="608013" y="3886200"/>
            <a:ext cx="7848600" cy="954088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Hãy viết tập hợp B gồm các số tự nhiên vừa lớn hơn 3, vừa nhỏ hơn 12?</a:t>
            </a:r>
          </a:p>
        </p:txBody>
      </p:sp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608013" y="4953000"/>
            <a:ext cx="44719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B = {4;5;6;7;8;9;10;11;12}</a:t>
            </a:r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1015660"/>
              </p:ext>
            </p:extLst>
          </p:nvPr>
        </p:nvGraphicFramePr>
        <p:xfrm>
          <a:off x="838200" y="5638800"/>
          <a:ext cx="990600" cy="444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140" imgH="165028" progId="Equation.DSMT4">
                  <p:embed/>
                </p:oleObj>
              </mc:Choice>
              <mc:Fallback>
                <p:oleObj name="Equation" r:id="rId4" imgW="368140" imgH="165028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638800"/>
                        <a:ext cx="990600" cy="444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3352800" y="5638800"/>
          <a:ext cx="99060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68140" imgH="177723" progId="Equation.DSMT4">
                  <p:embed/>
                </p:oleObj>
              </mc:Choice>
              <mc:Fallback>
                <p:oleObj name="Equation" r:id="rId6" imgW="368140" imgH="177723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52800" y="5638800"/>
                        <a:ext cx="99060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5619750" y="5638800"/>
          <a:ext cx="11620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31425" imgH="177646" progId="Equation.DSMT4">
                  <p:embed/>
                </p:oleObj>
              </mc:Choice>
              <mc:Fallback>
                <p:oleObj name="Equation" r:id="rId8" imgW="431425" imgH="177646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19750" y="5638800"/>
                        <a:ext cx="11620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7467600" y="5562600"/>
          <a:ext cx="1162050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31425" imgH="177646" progId="Equation.DSMT4">
                  <p:embed/>
                </p:oleObj>
              </mc:Choice>
              <mc:Fallback>
                <p:oleObj name="Equation" r:id="rId10" imgW="431425" imgH="177646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7600" y="5562600"/>
                        <a:ext cx="1162050" cy="479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1" grpId="0"/>
      <p:bldP spid="12" grpId="0"/>
      <p:bldP spid="13" grpId="0"/>
      <p:bldP spid="14" grpId="0" animBg="1"/>
      <p:bldP spid="14" grpId="1" animBg="1"/>
      <p:bldP spid="1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extBox 4"/>
          <p:cNvSpPr txBox="1">
            <a:spLocks noChangeArrowheads="1"/>
          </p:cNvSpPr>
          <p:nvPr/>
        </p:nvSpPr>
        <p:spPr bwMode="auto">
          <a:xfrm>
            <a:off x="1177925" y="4876800"/>
            <a:ext cx="410845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b)               (Đúng)</a:t>
            </a:r>
          </a:p>
        </p:txBody>
      </p:sp>
      <p:sp>
        <p:nvSpPr>
          <p:cNvPr id="9219" name="TextBox 4"/>
          <p:cNvSpPr txBox="1">
            <a:spLocks noChangeArrowheads="1"/>
          </p:cNvSpPr>
          <p:nvPr/>
        </p:nvSpPr>
        <p:spPr bwMode="auto">
          <a:xfrm>
            <a:off x="25400" y="544513"/>
            <a:ext cx="4586288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3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Các kí hiệu:</a:t>
            </a:r>
          </a:p>
        </p:txBody>
      </p:sp>
      <p:pic>
        <p:nvPicPr>
          <p:cNvPr id="9220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 flipH="1" flipV="1">
            <a:off x="-3404393" y="3404393"/>
            <a:ext cx="6858000" cy="49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 flipH="1">
            <a:off x="5691188" y="3405187"/>
            <a:ext cx="6858000" cy="4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-22225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3" name="Picture 15" descr="n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 flipV="1">
            <a:off x="0" y="6858000"/>
            <a:ext cx="9144000" cy="4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4" name="TextBox 3"/>
          <p:cNvSpPr txBox="1">
            <a:spLocks noChangeArrowheads="1"/>
          </p:cNvSpPr>
          <p:nvPr/>
        </p:nvSpPr>
        <p:spPr bwMode="auto">
          <a:xfrm>
            <a:off x="25400" y="26988"/>
            <a:ext cx="9070975" cy="584200"/>
          </a:xfrm>
          <a:prstGeom prst="rect">
            <a:avLst/>
          </a:prstGeom>
          <a:solidFill>
            <a:srgbClr val="00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/>
            <a:r>
              <a:rPr lang="en-US" sz="32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 1:  TẬP HỢP. PHẦN TỬ CỦA TẬP HỢP</a:t>
            </a:r>
          </a:p>
        </p:txBody>
      </p:sp>
      <p:sp>
        <p:nvSpPr>
          <p:cNvPr id="11" name="TextBox 4"/>
          <p:cNvSpPr txBox="1">
            <a:spLocks noChangeArrowheads="1"/>
          </p:cNvSpPr>
          <p:nvPr/>
        </p:nvSpPr>
        <p:spPr bwMode="auto">
          <a:xfrm>
            <a:off x="1462088" y="1133475"/>
            <a:ext cx="7670800" cy="267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Việt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8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28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2800" b="1" dirty="0">
                <a:solidFill>
                  <a:srgbClr val="6600FF"/>
                </a:solidFill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Hãy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M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liệt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kê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tử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514350" indent="-514350" eaLnBrk="1" hangingPunct="1">
              <a:buFontTx/>
              <a:buAutoNum type="alphaLcParenR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khẳng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đúng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sai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eaLnBrk="1" hangingPunct="1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16" name="Picture 19" descr="question_float_from_box_hg_clr"/>
          <p:cNvPicPr>
            <a:picLocks noChangeAspect="1" noChangeArrowheads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914400" cy="871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3165475" y="3429000"/>
          <a:ext cx="4289425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688367" imgH="203112" progId="Equation.DSMT4">
                  <p:embed/>
                </p:oleObj>
              </mc:Choice>
              <mc:Fallback>
                <p:oleObj name="Equation" r:id="rId4" imgW="1688367" imgH="203112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5475" y="3429000"/>
                        <a:ext cx="4289425" cy="406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TextBox 4"/>
          <p:cNvSpPr txBox="1">
            <a:spLocks noChangeArrowheads="1"/>
          </p:cNvSpPr>
          <p:nvPr/>
        </p:nvSpPr>
        <p:spPr bwMode="auto">
          <a:xfrm>
            <a:off x="3621088" y="3810000"/>
            <a:ext cx="13319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 i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Giải:</a:t>
            </a:r>
          </a:p>
        </p:txBody>
      </p:sp>
      <p:sp>
        <p:nvSpPr>
          <p:cNvPr id="19" name="TextBox 4"/>
          <p:cNvSpPr txBox="1">
            <a:spLocks noChangeArrowheads="1"/>
          </p:cNvSpPr>
          <p:nvPr/>
        </p:nvSpPr>
        <p:spPr bwMode="auto">
          <a:xfrm>
            <a:off x="1187450" y="4298950"/>
            <a:ext cx="62484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a) M = {g; a; i; đ; n; h}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1770063" y="4913313"/>
          <a:ext cx="1096962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31425" imgH="177646" progId="Equation.DSMT4">
                  <p:embed/>
                </p:oleObj>
              </mc:Choice>
              <mc:Fallback>
                <p:oleObj name="Equation" r:id="rId6" imgW="431425" imgH="177646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0063" y="4913313"/>
                        <a:ext cx="1096962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1075247"/>
              </p:ext>
            </p:extLst>
          </p:nvPr>
        </p:nvGraphicFramePr>
        <p:xfrm>
          <a:off x="1785938" y="5437188"/>
          <a:ext cx="10636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18918" imgH="177723" progId="Equation.DSMT4">
                  <p:embed/>
                </p:oleObj>
              </mc:Choice>
              <mc:Fallback>
                <p:oleObj name="Equation" r:id="rId8" imgW="418918" imgH="17772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5938" y="5437188"/>
                        <a:ext cx="106362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324600" y="4911725"/>
          <a:ext cx="1063625" cy="452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418918" imgH="177723" progId="Equation.DSMT4">
                  <p:embed/>
                </p:oleObj>
              </mc:Choice>
              <mc:Fallback>
                <p:oleObj name="Equation" r:id="rId10" imgW="418918" imgH="177723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4911725"/>
                        <a:ext cx="1063625" cy="452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6324600" y="5484813"/>
          <a:ext cx="1000125" cy="450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393359" imgH="177646" progId="Equation.DSMT4">
                  <p:embed/>
                </p:oleObj>
              </mc:Choice>
              <mc:Fallback>
                <p:oleObj name="Equation" r:id="rId12" imgW="393359" imgH="177646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24600" y="5484813"/>
                        <a:ext cx="1000125" cy="450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TextBox 4"/>
          <p:cNvSpPr txBox="1">
            <a:spLocks noChangeArrowheads="1"/>
          </p:cNvSpPr>
          <p:nvPr/>
        </p:nvSpPr>
        <p:spPr bwMode="auto">
          <a:xfrm>
            <a:off x="2840038" y="5400675"/>
            <a:ext cx="1746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(Sai)</a:t>
            </a:r>
          </a:p>
        </p:txBody>
      </p:sp>
      <p:sp>
        <p:nvSpPr>
          <p:cNvPr id="25" name="TextBox 4"/>
          <p:cNvSpPr txBox="1">
            <a:spLocks noChangeArrowheads="1"/>
          </p:cNvSpPr>
          <p:nvPr/>
        </p:nvSpPr>
        <p:spPr bwMode="auto">
          <a:xfrm>
            <a:off x="7162800" y="4873625"/>
            <a:ext cx="17526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 (Đúng)</a:t>
            </a:r>
          </a:p>
        </p:txBody>
      </p:sp>
      <p:sp>
        <p:nvSpPr>
          <p:cNvPr id="26" name="TextBox 4"/>
          <p:cNvSpPr txBox="1">
            <a:spLocks noChangeArrowheads="1"/>
          </p:cNvSpPr>
          <p:nvPr/>
        </p:nvSpPr>
        <p:spPr bwMode="auto">
          <a:xfrm>
            <a:off x="7324725" y="5400675"/>
            <a:ext cx="174625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US" sz="2800" b="1">
                <a:latin typeface="Times New Roman" pitchFamily="18" charset="0"/>
                <a:cs typeface="Times New Roman" pitchFamily="18" charset="0"/>
              </a:rPr>
              <a:t>(Sai)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1" grpId="0"/>
      <p:bldP spid="18" grpId="0"/>
      <p:bldP spid="19" grpId="0"/>
      <p:bldP spid="24" grpId="0"/>
      <p:bldP spid="25" grpId="0"/>
      <p:bldP spid="2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2606</TotalTime>
  <Words>1141</Words>
  <Application>Microsoft Office PowerPoint</Application>
  <PresentationFormat>On-screen Show (4:3)</PresentationFormat>
  <Paragraphs>137</Paragraphs>
  <Slides>18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5" baseType="lpstr">
      <vt:lpstr>Arial</vt:lpstr>
      <vt:lpstr>Calibri</vt:lpstr>
      <vt:lpstr>Tahoma</vt:lpstr>
      <vt:lpstr>Times New Roman</vt:lpstr>
      <vt:lpstr>VNI-Lithos</vt:lpstr>
      <vt:lpstr>Office Theme</vt:lpstr>
      <vt:lpstr>Equation</vt:lpstr>
      <vt:lpstr>NỘI DUNG GHI BÀI Chöông I : SỐ TỰ NHIÊN Bài 1: Tập hợp. Phần tử của tập hợp.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BÀI TẬP VỀ NHÀ</vt:lpstr>
    </vt:vector>
  </TitlesOfParts>
  <Company>http://viet4room.com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Manh Cuong</dc:creator>
  <cp:lastModifiedBy>Tran Thi Ha - THCS Bach Dang</cp:lastModifiedBy>
  <cp:revision>268</cp:revision>
  <dcterms:created xsi:type="dcterms:W3CDTF">2016-11-26T13:35:55Z</dcterms:created>
  <dcterms:modified xsi:type="dcterms:W3CDTF">2021-08-29T05:40:18Z</dcterms:modified>
</cp:coreProperties>
</file>